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</p:sldMasterIdLst>
  <p:sldIdLst>
    <p:sldId id="256" r:id="rId6"/>
    <p:sldId id="257" r:id="rId7"/>
    <p:sldId id="258" r:id="rId8"/>
    <p:sldId id="260" r:id="rId9"/>
    <p:sldId id="259" r:id="rId10"/>
    <p:sldId id="261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5749C3-DADD-4D7E-99DB-6AE20E052767}" type="datetimeFigureOut">
              <a:rPr lang="es-CO" smtClean="0"/>
              <a:t>06/03/2013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99508-BCF4-43BA-9F63-4873C0B1540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5749C3-DADD-4D7E-99DB-6AE20E052767}" type="datetimeFigureOut">
              <a:rPr lang="es-CO" smtClean="0"/>
              <a:t>06/03/2013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99508-BCF4-43BA-9F63-4873C0B1540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533400"/>
            <a:ext cx="20955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1341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5749C3-DADD-4D7E-99DB-6AE20E052767}" type="datetimeFigureOut">
              <a:rPr lang="es-CO" smtClean="0"/>
              <a:t>06/03/2013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99508-BCF4-43BA-9F63-4873C0B1540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796FD-36D7-4064-840B-CC6A7E6BF6FC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B9AE7-A6C6-4BC0-BE85-59CC26251D4A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ADEFA-4F58-4034-AA01-4D13C3FCD5F4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B27E0-006F-453C-A41D-AD07A0E9DCF8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7A55F-798B-43F4-A5F4-70F2736E1DC7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792EC-6B5C-4BA2-9786-225D56D37E7D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05753-4E66-451B-982A-A5A0427812EB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C786D-30F2-494A-8ECB-2C7AC0424B83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5749C3-DADD-4D7E-99DB-6AE20E052767}" type="datetimeFigureOut">
              <a:rPr lang="es-CO" smtClean="0"/>
              <a:t>06/03/2013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99508-BCF4-43BA-9F63-4873C0B1540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EE1FE-4B96-4937-BD1F-9287D843F9E7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BF2B8-21C4-4B65-96D3-2B9871475F00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5E2E4-1DBD-46A9-A485-202C3DE9A78B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FBCAC-28ED-4556-AF03-227D621AF874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5A6C6-AC06-4040-9646-463FA0C5C3F7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D1451-7D57-4144-979C-A150882DE4D2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AEE6E-0717-473C-9520-31B477625473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5757D-7C61-4B7B-9F0C-4E3847B7A647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56378-B8D1-44C7-BC8A-62875384DC4A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03658-321B-4878-94FD-1B0345D44E58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5749C3-DADD-4D7E-99DB-6AE20E052767}" type="datetimeFigureOut">
              <a:rPr lang="es-CO" smtClean="0"/>
              <a:t>06/03/2013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99508-BCF4-43BA-9F63-4873C0B1540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B740F-A739-4BC0-BCA2-74E4E3FC4F2C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ACEA6-845E-430E-B178-7CCF1EC29491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7D9A9-5633-4A5A-B8CF-C86D2FFB48F8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EDA93-D884-42E0-AB42-95C5A0C81848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0433-3DB8-4F73-92E3-68E024AE2F17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DC9F6-C398-4442-B634-693AD35E2FA0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43DB5-91D5-4843-B870-DBEFBD7E1E6D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63181-29DD-4A77-A6AD-4174F98D909A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6A8EB-9DCD-47E1-BB50-C09F7F452AA5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E0430-A6F9-4A96-A1C3-DD5330258284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61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5749C3-DADD-4D7E-99DB-6AE20E052767}" type="datetimeFigureOut">
              <a:rPr lang="es-CO" smtClean="0"/>
              <a:t>06/03/2013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99508-BCF4-43BA-9F63-4873C0B1540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381DB-F2CC-410C-A7F9-6B49C399B864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2E7FA-AEDB-46BD-A2E4-8D7BE8185C34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4229E-269F-482C-AC19-947400494467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5B9AD-36CC-436B-9E6F-98B43465CA32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2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FE8DD-FA8E-4B58-AF3C-1BA59E956AF4}" type="slidenum">
              <a:rPr lang="en-MY"/>
              <a:pPr/>
              <a:t>‹Nº›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Freeform 175"/>
          <p:cNvSpPr>
            <a:spLocks/>
          </p:cNvSpPr>
          <p:nvPr/>
        </p:nvSpPr>
        <p:spPr bwMode="auto">
          <a:xfrm>
            <a:off x="0" y="5027613"/>
            <a:ext cx="3035694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1185" name="Freeform 176"/>
          <p:cNvSpPr>
            <a:spLocks/>
          </p:cNvSpPr>
          <p:nvPr/>
        </p:nvSpPr>
        <p:spPr bwMode="auto">
          <a:xfrm>
            <a:off x="0" y="5138739"/>
            <a:ext cx="276654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grpSp>
        <p:nvGrpSpPr>
          <p:cNvPr id="1353" name="Group 1352"/>
          <p:cNvGrpSpPr/>
          <p:nvPr/>
        </p:nvGrpSpPr>
        <p:grpSpPr>
          <a:xfrm>
            <a:off x="-5716" y="5268913"/>
            <a:ext cx="1874532" cy="1612900"/>
            <a:chOff x="0" y="5268913"/>
            <a:chExt cx="2498725" cy="1612900"/>
          </a:xfrm>
        </p:grpSpPr>
        <p:sp>
          <p:nvSpPr>
            <p:cNvPr id="1220" name="Freeform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1" name="Freeform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2" name="Freeform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3" name="Freeform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4" name="Freeform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5" name="Freeform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6" name="Freeform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8" name="Freeform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9" name="Freeform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0" name="Freeform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1" name="Freeform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2" name="Freeform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3" name="Freeform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4" name="Freeform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5" name="Freeform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6" name="Freeform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7" name="Freeform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8" name="Freeform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9" name="Freeform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0" name="Freeform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1" name="Freeform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2" name="Freeform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3" name="Freeform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4" name="Freeform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5" name="Freeform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6" name="Freeform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7" name="Freeform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8" name="Freeform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9" name="Freeform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0" name="Freeform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1" name="Freeform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2" name="Freeform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3" name="Freeform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4" name="Freeform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5" name="Freeform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6" name="Freeform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7" name="Freeform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8" name="Freeform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9" name="Freeform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0" name="Freeform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1" name="Freeform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2" name="Freeform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3" name="Freeform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4" name="Freeform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5" name="Freeform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6" name="Freeform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7" name="Freeform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8" name="Freeform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9" name="Freeform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0" name="Freeform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1" name="Freeform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2" name="Freeform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3" name="Freeform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4" name="Freeform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5" name="Freeform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6" name="Freeform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7" name="Freeform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8" name="Freeform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9" name="Freeform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0" name="Freeform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1" name="Freeform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2" name="Freeform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3" name="Freeform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4" name="Freeform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5" name="Freeform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6" name="Freeform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7" name="Freeform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8" name="Freeform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9" name="Freeform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0" name="Freeform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1" name="Freeform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2" name="Freeform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3" name="Freeform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4" name="Freeform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5" name="Freeform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6" name="Freeform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7" name="Freeform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8" name="Freeform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9" name="Freeform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0" name="Freeform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1" name="Freeform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2" name="Freeform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3" name="Freeform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4" name="Freeform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5" name="Freeform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6" name="Freeform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7" name="Freeform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8" name="Freeform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9" name="Freeform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0" name="Freeform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1" name="Freeform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2" name="Freeform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3" name="Freeform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4" name="Freeform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5" name="Freeform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6" name="Freeform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7" name="Freeform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8" name="Freeform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9" name="Freeform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0" name="Freeform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1" name="Freeform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2" name="Freeform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3" name="Freeform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4" name="Freeform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5" name="Freeform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6" name="Freeform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7" name="Freeform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8" name="Freeform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9" name="Freeform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0" name="Freeform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1" name="Freeform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2" name="Freeform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3" name="Freeform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4" name="Freeform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5" name="Freeform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6" name="Freeform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7" name="Freeform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8" name="Freeform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9" name="Freeform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45" name="Freeform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46" name="Freeform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1151" name="Freeform 174"/>
          <p:cNvSpPr>
            <a:spLocks/>
          </p:cNvSpPr>
          <p:nvPr/>
        </p:nvSpPr>
        <p:spPr bwMode="auto">
          <a:xfrm>
            <a:off x="5691480" y="5129214"/>
            <a:ext cx="3454903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1186" name="Freeform 177"/>
          <p:cNvSpPr>
            <a:spLocks/>
          </p:cNvSpPr>
          <p:nvPr/>
        </p:nvSpPr>
        <p:spPr bwMode="auto">
          <a:xfrm>
            <a:off x="6046378" y="5243514"/>
            <a:ext cx="3100005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grpSp>
        <p:nvGrpSpPr>
          <p:cNvPr id="1348" name="Group 1347"/>
          <p:cNvGrpSpPr/>
          <p:nvPr/>
        </p:nvGrpSpPr>
        <p:grpSpPr>
          <a:xfrm>
            <a:off x="6801431" y="5339715"/>
            <a:ext cx="2344951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Freeform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88" name="Freeform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89" name="Freeform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0" name="Freeform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1" name="Freeform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2" name="Freeform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3" name="Freeform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4" name="Freeform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5" name="Freeform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6" name="Freeform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8" name="Freeform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9" name="Freeform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0" name="Freeform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1" name="Freeform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2" name="Freeform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3" name="Freeform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4" name="Freeform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5" name="Freeform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6" name="Freeform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7" name="Freeform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8" name="Freeform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9" name="Freeform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0" name="Freeform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1" name="Freeform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2" name="Freeform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3" name="Freeform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4" name="Freeform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5" name="Freeform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6" name="Freeform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8" name="Freeform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9" name="Freeform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1341" name="Freeform 331"/>
          <p:cNvSpPr>
            <a:spLocks/>
          </p:cNvSpPr>
          <p:nvPr/>
        </p:nvSpPr>
        <p:spPr bwMode="auto">
          <a:xfrm>
            <a:off x="5119831" y="4976813"/>
            <a:ext cx="4026552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1343" name="Freeform 333"/>
          <p:cNvSpPr>
            <a:spLocks/>
          </p:cNvSpPr>
          <p:nvPr/>
        </p:nvSpPr>
        <p:spPr bwMode="auto">
          <a:xfrm>
            <a:off x="5608114" y="5110164"/>
            <a:ext cx="3538269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grpSp>
        <p:nvGrpSpPr>
          <p:cNvPr id="1351" name="Group 1350"/>
          <p:cNvGrpSpPr/>
          <p:nvPr/>
        </p:nvGrpSpPr>
        <p:grpSpPr>
          <a:xfrm>
            <a:off x="1191" y="3359150"/>
            <a:ext cx="9141618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Freeform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40" name="Freeform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42" name="Freeform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685800"/>
            <a:ext cx="6859786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3657599"/>
            <a:ext cx="6859786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49C3-DADD-4D7E-99DB-6AE20E052767}" type="datetimeFigureOut">
              <a:rPr lang="es-CO" smtClean="0"/>
              <a:t>06/03/2013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9508-BCF4-43BA-9F63-4873C0B1540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840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676400"/>
            <a:ext cx="6859786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859786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49C3-DADD-4D7E-99DB-6AE20E052767}" type="datetimeFigureOut">
              <a:rPr lang="es-CO" smtClean="0"/>
              <a:t>06/03/2013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9508-BCF4-43BA-9F63-4873C0B15408}" type="slidenum">
              <a:rPr lang="es-CO" smtClean="0"/>
              <a:t>‹Nº›</a:t>
            </a:fld>
            <a:endParaRPr lang="es-CO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98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49C3-DADD-4D7E-99DB-6AE20E052767}" type="datetimeFigureOut">
              <a:rPr lang="es-CO" smtClean="0"/>
              <a:t>06/03/2013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9508-BCF4-43BA-9F63-4873C0B1540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483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98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98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49C3-DADD-4D7E-99DB-6AE20E052767}" type="datetimeFigureOut">
              <a:rPr lang="es-CO" smtClean="0"/>
              <a:t>06/03/2013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9508-BCF4-43BA-9F63-4873C0B15408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63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5749C3-DADD-4D7E-99DB-6AE20E052767}" type="datetimeFigureOut">
              <a:rPr lang="es-CO" smtClean="0"/>
              <a:t>06/03/2013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99508-BCF4-43BA-9F63-4873C0B1540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40" name="Date Placeholder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49C3-DADD-4D7E-99DB-6AE20E052767}" type="datetimeFigureOut">
              <a:rPr lang="es-CO" smtClean="0"/>
              <a:t>06/03/2013</a:t>
            </a:fld>
            <a:endParaRPr lang="es-CO" dirty="0"/>
          </a:p>
        </p:txBody>
      </p:sp>
      <p:sp>
        <p:nvSpPr>
          <p:cNvPr id="241" name="Footer Placeholder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9508-BCF4-43BA-9F63-4873C0B1540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49C3-DADD-4D7E-99DB-6AE20E052767}" type="datetimeFigureOut">
              <a:rPr lang="es-CO" smtClean="0"/>
              <a:t>06/03/2013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9508-BCF4-43BA-9F63-4873C0B1540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9" y="741872"/>
            <a:ext cx="3144067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846" y="762000"/>
            <a:ext cx="4173037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9" y="3581400"/>
            <a:ext cx="3144067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49C3-DADD-4D7E-99DB-6AE20E052767}" type="datetimeFigureOut">
              <a:rPr lang="es-CO" smtClean="0"/>
              <a:t>06/03/2013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9508-BCF4-43BA-9F63-4873C0B1540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8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7" y="741872"/>
            <a:ext cx="314406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71846" y="762000"/>
            <a:ext cx="4173037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7" y="3581400"/>
            <a:ext cx="314406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6" name="Date Placeholder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49C3-DADD-4D7E-99DB-6AE20E052767}" type="datetimeFigureOut">
              <a:rPr lang="es-CO" smtClean="0"/>
              <a:t>06/03/2013</a:t>
            </a:fld>
            <a:endParaRPr lang="es-CO" dirty="0"/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9508-BCF4-43BA-9F63-4873C0B1540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49C3-DADD-4D7E-99DB-6AE20E052767}" type="datetimeFigureOut">
              <a:rPr lang="es-CO" smtClean="0"/>
              <a:t>06/03/2013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9508-BCF4-43BA-9F63-4873C0B1540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970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49C3-DADD-4D7E-99DB-6AE20E052767}" type="datetimeFigureOut">
              <a:rPr lang="es-CO" smtClean="0"/>
              <a:t>06/03/2013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9508-BCF4-43BA-9F63-4873C0B1540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40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5749C3-DADD-4D7E-99DB-6AE20E052767}" type="datetimeFigureOut">
              <a:rPr lang="es-CO" smtClean="0"/>
              <a:t>06/03/2013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99508-BCF4-43BA-9F63-4873C0B1540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5749C3-DADD-4D7E-99DB-6AE20E052767}" type="datetimeFigureOut">
              <a:rPr lang="es-CO" smtClean="0"/>
              <a:t>06/03/2013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99508-BCF4-43BA-9F63-4873C0B1540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5749C3-DADD-4D7E-99DB-6AE20E052767}" type="datetimeFigureOut">
              <a:rPr lang="es-CO" smtClean="0"/>
              <a:t>06/03/2013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99508-BCF4-43BA-9F63-4873C0B1540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5749C3-DADD-4D7E-99DB-6AE20E052767}" type="datetimeFigureOut">
              <a:rPr lang="es-CO" smtClean="0"/>
              <a:t>06/03/2013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99508-BCF4-43BA-9F63-4873C0B1540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0" y="4572000"/>
            <a:ext cx="388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</a:t>
            </a:r>
          </a:p>
          <a:p>
            <a:pPr lvl="0"/>
            <a:r>
              <a:rPr lang="en-MY" smtClean="0"/>
              <a:t>Subtitle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A05749C3-DADD-4D7E-99DB-6AE20E052767}" type="datetimeFigureOut">
              <a:rPr lang="es-CO" smtClean="0"/>
              <a:t>06/03/2013</a:t>
            </a:fld>
            <a:endParaRPr lang="es-CO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C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FF99508-BCF4-43BA-9F63-4873C0B15408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dirty="0" smtClean="0"/>
              <a:t>Science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CC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Topic Here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MY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7B79D35-0461-4B82-B153-DD29982525A8}" type="slidenum">
              <a:rPr lang="en-MY"/>
              <a:pPr/>
              <a:t>‹Nº›</a:t>
            </a:fld>
            <a:endParaRPr lang="en-MY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MY" dirty="0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 dirty="0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5AF869D-92BC-403D-8ED1-87BB90A5571D}" type="slidenum">
              <a:rPr lang="en-MY"/>
              <a:pPr/>
              <a:t>‹Nº›</a:t>
            </a:fld>
            <a:endParaRPr lang="en-MY" dirty="0"/>
          </a:p>
        </p:txBody>
      </p:sp>
      <p:sp>
        <p:nvSpPr>
          <p:cNvPr id="152605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Topic Here</a:t>
            </a:r>
          </a:p>
        </p:txBody>
      </p:sp>
      <p:sp>
        <p:nvSpPr>
          <p:cNvPr id="152606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MY" dirty="0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 dirty="0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2F37262-B074-42B9-8A3B-639FC5CB3257}" type="slidenum">
              <a:rPr lang="en-MY"/>
              <a:pPr/>
              <a:t>‹Nº›</a:t>
            </a:fld>
            <a:endParaRPr lang="en-MY" dirty="0"/>
          </a:p>
        </p:txBody>
      </p:sp>
      <p:sp>
        <p:nvSpPr>
          <p:cNvPr id="1566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953000" y="4343400"/>
            <a:ext cx="365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4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30"/>
          <p:cNvSpPr>
            <a:spLocks/>
          </p:cNvSpPr>
          <p:nvPr/>
        </p:nvSpPr>
        <p:spPr bwMode="auto">
          <a:xfrm>
            <a:off x="0" y="5525051"/>
            <a:ext cx="9150908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685978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6874" y="6413501"/>
            <a:ext cx="931875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5749C3-DADD-4D7E-99DB-6AE20E052767}" type="datetimeFigureOut">
              <a:rPr lang="es-CO" smtClean="0"/>
              <a:t>06/03/2013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5230" y="6413501"/>
            <a:ext cx="5084551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9" y="6413501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FF99508-BCF4-43BA-9F63-4873C0B15408}" type="slidenum">
              <a:rPr lang="es-CO" smtClean="0"/>
              <a:t>‹Nº›</a:t>
            </a:fld>
            <a:endParaRPr lang="es-CO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606357" cy="144854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CO" dirty="0" smtClean="0">
                <a:ln/>
                <a:solidFill>
                  <a:schemeClr val="accent3"/>
                </a:solidFill>
                <a:effectLst>
                  <a:glow rad="127000">
                    <a:schemeClr val="tx1"/>
                  </a:glow>
                </a:effectLst>
                <a:latin typeface="Century Gothic" pitchFamily="34" charset="0"/>
              </a:rPr>
              <a:t>Periódico Digital</a:t>
            </a:r>
            <a:endParaRPr lang="es-CO" dirty="0">
              <a:ln/>
              <a:solidFill>
                <a:schemeClr val="accent3"/>
              </a:solidFill>
              <a:effectLst>
                <a:glow rad="127000">
                  <a:schemeClr val="tx1"/>
                </a:glow>
              </a:effectLst>
              <a:latin typeface="Century Gothic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3831350"/>
            <a:ext cx="7318325" cy="3011762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s-CO" sz="2000" b="1" cap="none" dirty="0" smtClean="0">
                <a:latin typeface="Century Gothic" pitchFamily="34" charset="0"/>
                <a:cs typeface="Adobe Hebrew" pitchFamily="18" charset="-79"/>
              </a:rPr>
              <a:t>Luisa Fernanda Gaviria</a:t>
            </a:r>
          </a:p>
          <a:p>
            <a:pPr algn="r">
              <a:lnSpc>
                <a:spcPct val="100000"/>
              </a:lnSpc>
            </a:pPr>
            <a:r>
              <a:rPr lang="es-CO" sz="2000" b="1" cap="none" dirty="0" smtClean="0">
                <a:latin typeface="Century Gothic" pitchFamily="34" charset="0"/>
                <a:cs typeface="Adobe Hebrew" pitchFamily="18" charset="-79"/>
              </a:rPr>
              <a:t>Luisa Fernanda Oquendo</a:t>
            </a:r>
          </a:p>
          <a:p>
            <a:pPr algn="r">
              <a:lnSpc>
                <a:spcPct val="100000"/>
              </a:lnSpc>
            </a:pPr>
            <a:r>
              <a:rPr lang="es-CO" sz="2000" b="1" cap="none" dirty="0" smtClean="0">
                <a:latin typeface="Century Gothic" pitchFamily="34" charset="0"/>
                <a:cs typeface="Adobe Hebrew" pitchFamily="18" charset="-79"/>
              </a:rPr>
              <a:t>Damaris Sepúlveda</a:t>
            </a:r>
          </a:p>
          <a:p>
            <a:pPr algn="r">
              <a:lnSpc>
                <a:spcPct val="100000"/>
              </a:lnSpc>
            </a:pPr>
            <a:r>
              <a:rPr lang="es-CO" sz="2000" b="1" cap="none" dirty="0" smtClean="0">
                <a:latin typeface="Century Gothic" pitchFamily="34" charset="0"/>
                <a:cs typeface="Adobe Hebrew" pitchFamily="18" charset="-79"/>
              </a:rPr>
              <a:t>Carolina Gómez </a:t>
            </a:r>
          </a:p>
        </p:txBody>
      </p:sp>
    </p:spTree>
    <p:extLst>
      <p:ext uri="{BB962C8B-B14F-4D97-AF65-F5344CB8AC3E}">
        <p14:creationId xmlns:p14="http://schemas.microsoft.com/office/powerpoint/2010/main" val="110097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859786" cy="116046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CO" dirty="0" smtClean="0">
                <a:ln/>
                <a:solidFill>
                  <a:schemeClr val="accent3"/>
                </a:solidFill>
                <a:effectLst>
                  <a:glow rad="127000">
                    <a:schemeClr val="tx1"/>
                  </a:glow>
                </a:effectLst>
                <a:latin typeface="Century Gothic" pitchFamily="34" charset="0"/>
              </a:rPr>
              <a:t>PERIÓDICO  DIGITAL</a:t>
            </a:r>
            <a:endParaRPr lang="es-CO" dirty="0">
              <a:ln/>
              <a:solidFill>
                <a:schemeClr val="accent3"/>
              </a:solidFill>
              <a:effectLst>
                <a:glow rad="127000">
                  <a:schemeClr val="tx1"/>
                </a:glow>
              </a:effectLst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978144"/>
            <a:ext cx="3357885" cy="4191000"/>
          </a:xfrm>
        </p:spPr>
        <p:txBody>
          <a:bodyPr/>
          <a:lstStyle/>
          <a:p>
            <a:pPr marL="0" indent="0" algn="just">
              <a:buNone/>
            </a:pPr>
            <a:r>
              <a:rPr lang="es-CO" dirty="0" smtClean="0">
                <a:latin typeface="Century Gothic" pitchFamily="34" charset="0"/>
              </a:rPr>
              <a:t>Un periódico digital es la edición de un periódico que se utiliza en internet como su principal medio de difusión, la mayoría de ellos son completamente gratuitos.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988840"/>
            <a:ext cx="3472167" cy="31683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8091" y="692696"/>
            <a:ext cx="6859786" cy="65401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CO" sz="3200" dirty="0" smtClean="0">
                <a:ln/>
                <a:solidFill>
                  <a:schemeClr val="accent3"/>
                </a:solidFill>
                <a:effectLst>
                  <a:glow rad="127000">
                    <a:schemeClr val="tx1"/>
                  </a:glow>
                </a:effectLst>
                <a:latin typeface="Century Gothic" pitchFamily="34" charset="0"/>
              </a:rPr>
              <a:t>CONTENIDOS DE UN PERIÓDICO DIGITAL</a:t>
            </a:r>
            <a:endParaRPr lang="es-CO" sz="3200" dirty="0">
              <a:ln/>
              <a:solidFill>
                <a:schemeClr val="accent3"/>
              </a:solidFill>
              <a:effectLst>
                <a:glow rad="127000">
                  <a:schemeClr val="tx1"/>
                </a:glow>
              </a:effectLst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520997"/>
            <a:ext cx="4464496" cy="25363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O" dirty="0" smtClean="0">
                <a:latin typeface="Century Gothic" pitchFamily="34" charset="0"/>
              </a:rPr>
              <a:t>Se desarrollan en distintos formatos como por ejemplo noticias entrevistas, reportajes, opiniones entre otros. Todos estos formatos deben desarrollarse mediante texto, imágenes , videos, audios y mas elementos didácticos.</a:t>
            </a:r>
            <a:endParaRPr lang="es-CO" dirty="0">
              <a:latin typeface="Century Gothic" pitchFamily="34" charset="0"/>
            </a:endParaRPr>
          </a:p>
        </p:txBody>
      </p:sp>
      <p:pic>
        <p:nvPicPr>
          <p:cNvPr id="2050" name="Picture 2" descr="http://www.vulka.es/imagenes/empresas_fotos/73746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139952" cy="4139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946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859786" cy="792088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CO" dirty="0" smtClean="0">
                <a:ln/>
                <a:solidFill>
                  <a:schemeClr val="accent3"/>
                </a:solidFill>
                <a:effectLst>
                  <a:glow rad="127000">
                    <a:schemeClr val="tx1"/>
                  </a:glow>
                </a:effectLst>
                <a:latin typeface="Century Gothic" pitchFamily="34" charset="0"/>
              </a:rPr>
              <a:t>ESTRUCTURA </a:t>
            </a:r>
            <a:endParaRPr lang="es-CO" dirty="0">
              <a:ln/>
              <a:solidFill>
                <a:schemeClr val="accent3"/>
              </a:solidFill>
              <a:effectLst>
                <a:glow rad="127000">
                  <a:schemeClr val="tx1"/>
                </a:glow>
              </a:effectLst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124744"/>
            <a:ext cx="6859786" cy="4191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000" dirty="0" smtClean="0">
                <a:latin typeface="Century Gothic" pitchFamily="34" charset="0"/>
              </a:rPr>
              <a:t>Básicamente el periódico digital se divide en tres partes fundamentales: exterior, interior y suplementos.</a:t>
            </a:r>
          </a:p>
          <a:p>
            <a:pPr marL="0" indent="0" algn="just">
              <a:buNone/>
            </a:pPr>
            <a:r>
              <a:rPr lang="es-CO" sz="2000" dirty="0" smtClean="0">
                <a:latin typeface="Century Gothic" pitchFamily="34" charset="0"/>
              </a:rPr>
              <a:t>Exterior: contiene pagina principal y pagina final siendo la fundamental la primera donde encontraremos los temas o noticias principales que contiene unos vínculos que llevaran a un tema determinado mas concreto.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01008"/>
            <a:ext cx="267499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441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0679" y="404664"/>
            <a:ext cx="7704856" cy="6048672"/>
          </a:xfrm>
        </p:spPr>
        <p:txBody>
          <a:bodyPr/>
          <a:lstStyle/>
          <a:p>
            <a:pPr marL="0" indent="0">
              <a:buNone/>
            </a:pPr>
            <a:r>
              <a:rPr lang="es-CO" u="sng" dirty="0" smtClean="0">
                <a:effectLst/>
                <a:latin typeface="Century Gothic" pitchFamily="34" charset="0"/>
              </a:rPr>
              <a:t>Interior: </a:t>
            </a:r>
            <a:r>
              <a:rPr lang="es-CO" dirty="0" smtClean="0">
                <a:effectLst/>
                <a:latin typeface="Century Gothic" pitchFamily="34" charset="0"/>
              </a:rPr>
              <a:t>se </a:t>
            </a:r>
            <a:r>
              <a:rPr lang="es-CO" dirty="0" smtClean="0">
                <a:latin typeface="Century Gothic" pitchFamily="34" charset="0"/>
              </a:rPr>
              <a:t>caracteriza por dar una información mas completa sobre cada noticia basado en unos parámetros específicos.</a:t>
            </a:r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 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u="sng" dirty="0" smtClean="0">
                <a:latin typeface="Century Gothic" pitchFamily="34" charset="0"/>
              </a:rPr>
              <a:t>Suplementos: </a:t>
            </a:r>
            <a:r>
              <a:rPr lang="es-CO" dirty="0" smtClean="0">
                <a:latin typeface="Century Gothic" pitchFamily="34" charset="0"/>
              </a:rPr>
              <a:t>son </a:t>
            </a:r>
            <a:r>
              <a:rPr lang="es-CO" dirty="0" smtClean="0">
                <a:effectLst/>
                <a:latin typeface="Century Gothic" pitchFamily="34" charset="0"/>
              </a:rPr>
              <a:t>como </a:t>
            </a:r>
            <a:r>
              <a:rPr lang="es-CO" dirty="0">
                <a:effectLst/>
                <a:latin typeface="Century Gothic" pitchFamily="34" charset="0"/>
              </a:rPr>
              <a:t>un pequeño </a:t>
            </a:r>
            <a:r>
              <a:rPr lang="es-CO" dirty="0" smtClean="0">
                <a:effectLst/>
                <a:latin typeface="Century Gothic" pitchFamily="34" charset="0"/>
              </a:rPr>
              <a:t>diario con temas especiales.</a:t>
            </a:r>
            <a:endParaRPr lang="es-CO" dirty="0">
              <a:latin typeface="Century Gothic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066">
            <a:off x="673641" y="2290194"/>
            <a:ext cx="2247900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431" y="1918213"/>
            <a:ext cx="2811352" cy="18708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303">
            <a:off x="5925693" y="2135260"/>
            <a:ext cx="2689398" cy="229096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454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0"/>
            <a:ext cx="6859786" cy="792088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CO" dirty="0" smtClean="0">
                <a:ln/>
                <a:solidFill>
                  <a:schemeClr val="accent3"/>
                </a:solidFill>
                <a:effectLst>
                  <a:glow rad="127000">
                    <a:schemeClr val="tx1"/>
                  </a:glow>
                </a:effectLst>
                <a:latin typeface="Century Gothic" pitchFamily="34" charset="0"/>
              </a:rPr>
              <a:t>DIAGRAMACIÓN</a:t>
            </a:r>
            <a:endParaRPr lang="es-CO" dirty="0">
              <a:ln/>
              <a:solidFill>
                <a:schemeClr val="accent3"/>
              </a:solidFill>
              <a:effectLst>
                <a:glow rad="127000">
                  <a:schemeClr val="tx1"/>
                </a:glow>
              </a:effectLst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52736"/>
            <a:ext cx="925252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>
                <a:effectLst/>
                <a:latin typeface="Century Gothic" pitchFamily="34" charset="0"/>
              </a:rPr>
              <a:t>La etapa de diagramación se refiere a la apariencia visual del periódico en línea; al proceso de planificar </a:t>
            </a:r>
            <a:r>
              <a:rPr lang="es-CO" dirty="0" smtClean="0">
                <a:effectLst/>
                <a:latin typeface="Century Gothic" pitchFamily="34" charset="0"/>
              </a:rPr>
              <a:t> de los recursos multimedia. A la hora de realizar un periódico digital debemos de tener en cuenta:</a:t>
            </a:r>
          </a:p>
          <a:p>
            <a:r>
              <a:rPr lang="es-CO" dirty="0" smtClean="0">
                <a:effectLst/>
                <a:latin typeface="Century Gothic" pitchFamily="34" charset="0"/>
              </a:rPr>
              <a:t>Realizar un esquema inicial</a:t>
            </a:r>
          </a:p>
          <a:p>
            <a:r>
              <a:rPr lang="es-CO" dirty="0" smtClean="0">
                <a:effectLst/>
                <a:latin typeface="Century Gothic" pitchFamily="34" charset="0"/>
              </a:rPr>
              <a:t>Visualizar el tipo de público al cual va a dirigido el periódico y el tema a tratar.</a:t>
            </a:r>
            <a:endParaRPr lang="es-CO" dirty="0">
              <a:effectLst/>
              <a:latin typeface="Century Gothic" pitchFamily="34" charset="0"/>
            </a:endParaRPr>
          </a:p>
          <a:p>
            <a:r>
              <a:rPr lang="es-CO" dirty="0" smtClean="0">
                <a:effectLst/>
                <a:latin typeface="Century Gothic" pitchFamily="34" charset="0"/>
              </a:rPr>
              <a:t>Hacer uso de columnas en el escrito de modo de que se facilite la lectura</a:t>
            </a:r>
            <a:endParaRPr lang="es-CO" dirty="0">
              <a:effectLst/>
              <a:latin typeface="Century Gothic" pitchFamily="34" charset="0"/>
            </a:endParaRPr>
          </a:p>
          <a:p>
            <a:r>
              <a:rPr lang="es-CO" dirty="0" smtClean="0">
                <a:effectLst/>
                <a:latin typeface="Century Gothic" pitchFamily="34" charset="0"/>
              </a:rPr>
              <a:t>Utilice </a:t>
            </a:r>
            <a:r>
              <a:rPr lang="es-CO" dirty="0">
                <a:effectLst/>
                <a:latin typeface="Century Gothic" pitchFamily="34" charset="0"/>
              </a:rPr>
              <a:t>referencias cruzadas en lugar de incluirlas en el texto principal.</a:t>
            </a:r>
          </a:p>
          <a:p>
            <a:r>
              <a:rPr lang="es-CO" dirty="0" smtClean="0">
                <a:effectLst/>
                <a:latin typeface="Century Gothic" pitchFamily="34" charset="0"/>
              </a:rPr>
              <a:t>Suministre enlaces a términos </a:t>
            </a:r>
            <a:r>
              <a:rPr lang="es-CO" dirty="0">
                <a:effectLst/>
                <a:latin typeface="Century Gothic" pitchFamily="34" charset="0"/>
              </a:rPr>
              <a:t>nuevos, conceptos, contenidos </a:t>
            </a:r>
            <a:r>
              <a:rPr lang="es-CO" dirty="0" smtClean="0">
                <a:effectLst/>
                <a:latin typeface="Century Gothic" pitchFamily="34" charset="0"/>
              </a:rPr>
              <a:t>secundarios…</a:t>
            </a:r>
            <a:endParaRPr lang="es-CO" dirty="0">
              <a:effectLst/>
              <a:latin typeface="Century Gothic" pitchFamily="34" charset="0"/>
            </a:endParaRPr>
          </a:p>
          <a:p>
            <a:pPr marL="0" indent="0">
              <a:buNone/>
            </a:pPr>
            <a:endParaRPr lang="es-CO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78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xedArt_Science_TP101951750">
  <a:themeElements>
    <a:clrScheme name="11sci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science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sci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HeliosCond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rrency 16x9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TS101951756</Template>
  <TotalTime>139</TotalTime>
  <Words>264</Words>
  <Application>Microsoft Office PowerPoint</Application>
  <PresentationFormat>Presentación en pantalla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BoxedArt_Science_TP101951750</vt:lpstr>
      <vt:lpstr>Custom Design</vt:lpstr>
      <vt:lpstr>1_Custom Design</vt:lpstr>
      <vt:lpstr>1_Default Design</vt:lpstr>
      <vt:lpstr>Currency 16x9</vt:lpstr>
      <vt:lpstr>Periódico Digital</vt:lpstr>
      <vt:lpstr>PERIÓDICO  DIGITAL</vt:lpstr>
      <vt:lpstr>CONTENIDOS DE UN PERIÓDICO DIGITAL</vt:lpstr>
      <vt:lpstr>ESTRUCTURA </vt:lpstr>
      <vt:lpstr>Presentación de PowerPoint</vt:lpstr>
      <vt:lpstr>DIAGRAMACIÓN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Periódico Digital</dc:title>
  <dc:creator>usuario</dc:creator>
  <cp:lastModifiedBy>usuario</cp:lastModifiedBy>
  <cp:revision>9</cp:revision>
  <dcterms:created xsi:type="dcterms:W3CDTF">2013-02-25T16:04:56Z</dcterms:created>
  <dcterms:modified xsi:type="dcterms:W3CDTF">2013-03-06T19:21:23Z</dcterms:modified>
</cp:coreProperties>
</file>