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A847CFC-816F-41D0-AAC0-9BF4FEBC753E}" type="datetimeFigureOut">
              <a:rPr lang="es-ES" smtClean="0"/>
              <a:t>20/04/2013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20/04/2013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20/04/2013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20/04/2013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20/04/2013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20/04/2013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t>20/04/2013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20/04/2013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20/04/2013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20/04/2013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20/04/2013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A847CFC-816F-41D0-AAC0-9BF4FEBC753E}" type="datetimeFigureOut">
              <a:rPr lang="es-ES" smtClean="0"/>
              <a:t>20/04/2013</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32FADFE-3B8F-471C-ABF0-DBC7717ECBBC}"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a:bodyPr>
          <a:lstStyle/>
          <a:p>
            <a:r>
              <a:rPr lang="es-CO" sz="4000" dirty="0" smtClean="0">
                <a:solidFill>
                  <a:schemeClr val="accent4">
                    <a:lumMod val="60000"/>
                    <a:lumOff val="40000"/>
                  </a:schemeClr>
                </a:solidFill>
                <a:latin typeface="Arial Black" pitchFamily="34" charset="0"/>
              </a:rPr>
              <a:t>Propuesta para la Noche de Graduación </a:t>
            </a:r>
            <a:endParaRPr lang="es-CO" sz="4000" dirty="0">
              <a:solidFill>
                <a:schemeClr val="accent4">
                  <a:lumMod val="60000"/>
                  <a:lumOff val="40000"/>
                </a:schemeClr>
              </a:solidFill>
              <a:latin typeface="Arial Black" pitchFamily="34" charset="0"/>
            </a:endParaRPr>
          </a:p>
        </p:txBody>
      </p:sp>
      <p:sp>
        <p:nvSpPr>
          <p:cNvPr id="2" name="1 Título"/>
          <p:cNvSpPr>
            <a:spLocks noGrp="1"/>
          </p:cNvSpPr>
          <p:nvPr>
            <p:ph type="ctrTitle"/>
          </p:nvPr>
        </p:nvSpPr>
        <p:spPr/>
        <p:txBody>
          <a:bodyPr/>
          <a:lstStyle/>
          <a:p>
            <a:r>
              <a:rPr lang="es-CO" sz="8800" dirty="0" smtClean="0">
                <a:solidFill>
                  <a:schemeClr val="accent1">
                    <a:lumMod val="75000"/>
                  </a:schemeClr>
                </a:solidFill>
                <a:latin typeface="Berlin Sans FB Demi" pitchFamily="34" charset="0"/>
              </a:rPr>
              <a:t>PROM 2013 </a:t>
            </a:r>
            <a:endParaRPr lang="es-CO" sz="8800" dirty="0">
              <a:solidFill>
                <a:schemeClr val="accent1">
                  <a:lumMod val="75000"/>
                </a:schemeClr>
              </a:solidFill>
              <a:latin typeface="Berlin Sans FB Demi" pitchFamily="34" charset="0"/>
            </a:endParaRPr>
          </a:p>
        </p:txBody>
      </p:sp>
    </p:spTree>
    <p:extLst>
      <p:ext uri="{BB962C8B-B14F-4D97-AF65-F5344CB8AC3E}">
        <p14:creationId xmlns:p14="http://schemas.microsoft.com/office/powerpoint/2010/main" val="85805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131840" y="980728"/>
            <a:ext cx="5760640" cy="792088"/>
          </a:xfrm>
        </p:spPr>
        <p:txBody>
          <a:bodyPr>
            <a:normAutofit lnSpcReduction="10000"/>
          </a:bodyPr>
          <a:lstStyle/>
          <a:p>
            <a:pPr marL="0" indent="0" algn="ctr">
              <a:buNone/>
            </a:pPr>
            <a:r>
              <a:rPr lang="es-ES_tradnl" sz="4300" b="1" dirty="0" smtClean="0">
                <a:solidFill>
                  <a:schemeClr val="accent1"/>
                </a:solidFill>
                <a:latin typeface="Adobe Myungjo Std M" pitchFamily="18" charset="-128"/>
                <a:ea typeface="Adobe Myungjo Std M" pitchFamily="18" charset="-128"/>
              </a:rPr>
              <a:t>Contable</a:t>
            </a:r>
          </a:p>
          <a:p>
            <a:pPr marL="0" indent="0" algn="ctr">
              <a:buNone/>
            </a:pPr>
            <a:endParaRPr lang="es-ES_tradnl" sz="4000" b="1" dirty="0">
              <a:solidFill>
                <a:schemeClr val="accent1"/>
              </a:solidFill>
              <a:latin typeface="Adobe Myungjo Std M" pitchFamily="18" charset="-128"/>
              <a:ea typeface="Adobe Myungjo Std M" pitchFamily="18" charset="-128"/>
            </a:endParaRPr>
          </a:p>
        </p:txBody>
      </p:sp>
      <p:graphicFrame>
        <p:nvGraphicFramePr>
          <p:cNvPr id="4" name="3 Tabla"/>
          <p:cNvGraphicFramePr>
            <a:graphicFrameLocks noGrp="1"/>
          </p:cNvGraphicFramePr>
          <p:nvPr>
            <p:extLst>
              <p:ext uri="{D42A27DB-BD31-4B8C-83A1-F6EECF244321}">
                <p14:modId xmlns:p14="http://schemas.microsoft.com/office/powerpoint/2010/main" val="2404532303"/>
              </p:ext>
            </p:extLst>
          </p:nvPr>
        </p:nvGraphicFramePr>
        <p:xfrm>
          <a:off x="2771800" y="1916832"/>
          <a:ext cx="6096000" cy="2443832"/>
        </p:xfrm>
        <a:graphic>
          <a:graphicData uri="http://schemas.openxmlformats.org/drawingml/2006/table">
            <a:tbl>
              <a:tblPr firstRow="1" bandRow="1">
                <a:tableStyleId>{5C22544A-7EE6-4342-B048-85BDC9FD1C3A}</a:tableStyleId>
              </a:tblPr>
              <a:tblGrid>
                <a:gridCol w="3048000"/>
                <a:gridCol w="3048000"/>
              </a:tblGrid>
              <a:tr h="421992">
                <a:tc>
                  <a:txBody>
                    <a:bodyPr/>
                    <a:lstStyle/>
                    <a:p>
                      <a:pPr algn="ctr"/>
                      <a:r>
                        <a:rPr lang="es-ES_tradnl" dirty="0" smtClean="0"/>
                        <a:t>EGRESOS ($)</a:t>
                      </a:r>
                      <a:endParaRPr lang="es-ES_tradnl" dirty="0"/>
                    </a:p>
                  </a:txBody>
                  <a:tcPr/>
                </a:tc>
                <a:tc>
                  <a:txBody>
                    <a:bodyPr/>
                    <a:lstStyle/>
                    <a:p>
                      <a:pPr algn="ctr"/>
                      <a:r>
                        <a:rPr lang="es-ES_tradnl" dirty="0" smtClean="0"/>
                        <a:t>INGRESOS ($)</a:t>
                      </a:r>
                      <a:endParaRPr lang="es-ES_tradnl" dirty="0"/>
                    </a:p>
                  </a:txBody>
                  <a:tcPr/>
                </a:tc>
              </a:tr>
              <a:tr h="370840">
                <a:tc>
                  <a:txBody>
                    <a:bodyPr/>
                    <a:lstStyle/>
                    <a:p>
                      <a:r>
                        <a:rPr lang="es-ES_tradnl" dirty="0" smtClean="0"/>
                        <a:t>CAPITAL</a:t>
                      </a:r>
                      <a:r>
                        <a:rPr lang="es-ES_tradnl" baseline="0" dirty="0" smtClean="0"/>
                        <a:t>: 1.000.000</a:t>
                      </a:r>
                      <a:endParaRPr lang="es-ES_tradnl" dirty="0"/>
                    </a:p>
                  </a:txBody>
                  <a:tcPr/>
                </a:tc>
                <a:tc>
                  <a:txBody>
                    <a:bodyPr/>
                    <a:lstStyle/>
                    <a:p>
                      <a:r>
                        <a:rPr lang="es-ES_tradnl" dirty="0" smtClean="0"/>
                        <a:t>Salón</a:t>
                      </a:r>
                      <a:r>
                        <a:rPr lang="es-ES_tradnl" baseline="0" dirty="0" smtClean="0"/>
                        <a:t> dotado, Comida Y media miniteca </a:t>
                      </a:r>
                      <a:endParaRPr lang="es-ES_tradnl" dirty="0"/>
                    </a:p>
                  </a:txBody>
                  <a:tcPr/>
                </a:tc>
              </a:tr>
              <a:tr h="370840">
                <a:tc>
                  <a:txBody>
                    <a:bodyPr/>
                    <a:lstStyle/>
                    <a:p>
                      <a:r>
                        <a:rPr lang="es-ES_tradnl" dirty="0" smtClean="0"/>
                        <a:t>ENTRADAS: 240.000</a:t>
                      </a:r>
                      <a:endParaRPr lang="es-ES_tradnl" dirty="0"/>
                    </a:p>
                  </a:txBody>
                  <a:tcPr/>
                </a:tc>
                <a:tc>
                  <a:txBody>
                    <a:bodyPr/>
                    <a:lstStyle/>
                    <a:p>
                      <a:r>
                        <a:rPr lang="es-ES_tradnl" dirty="0" smtClean="0"/>
                        <a:t>Media</a:t>
                      </a:r>
                      <a:r>
                        <a:rPr lang="es-ES_tradnl" baseline="0" dirty="0" smtClean="0"/>
                        <a:t> Miniteca, Licor.</a:t>
                      </a:r>
                    </a:p>
                  </a:txBody>
                  <a:tcPr/>
                </a:tc>
              </a:tr>
              <a:tr h="370840">
                <a:tc>
                  <a:txBody>
                    <a:bodyPr/>
                    <a:lstStyle/>
                    <a:p>
                      <a:r>
                        <a:rPr lang="es-ES_tradnl" dirty="0" smtClean="0"/>
                        <a:t>1</a:t>
                      </a:r>
                      <a:r>
                        <a:rPr lang="es-ES_tradnl" baseline="0" dirty="0" smtClean="0"/>
                        <a:t>ra RIFA: 400.000</a:t>
                      </a:r>
                    </a:p>
                    <a:p>
                      <a:r>
                        <a:rPr lang="es-ES_tradnl" baseline="0" dirty="0" smtClean="0"/>
                        <a:t>2da RIFA: 170.000 ó 370.000</a:t>
                      </a:r>
                      <a:endParaRPr lang="es-ES_tradnl" dirty="0"/>
                    </a:p>
                  </a:txBody>
                  <a:tcPr/>
                </a:tc>
                <a:tc>
                  <a:txBody>
                    <a:bodyPr/>
                    <a:lstStyle/>
                    <a:p>
                      <a:r>
                        <a:rPr lang="es-ES_tradnl" dirty="0" smtClean="0"/>
                        <a:t>Recordatorios,</a:t>
                      </a:r>
                      <a:r>
                        <a:rPr lang="es-ES_tradnl" baseline="0" dirty="0" smtClean="0"/>
                        <a:t> Decoración, Papelería y Pastelería.</a:t>
                      </a:r>
                      <a:endParaRPr lang="es-ES_tradnl" dirty="0"/>
                    </a:p>
                  </a:txBody>
                  <a:tcPr/>
                </a:tc>
              </a:tr>
              <a:tr h="370840">
                <a:tc>
                  <a:txBody>
                    <a:bodyPr/>
                    <a:lstStyle/>
                    <a:p>
                      <a:endParaRPr lang="es-ES_tradnl" dirty="0"/>
                    </a:p>
                  </a:txBody>
                  <a:tcPr/>
                </a:tc>
                <a:tc>
                  <a:txBody>
                    <a:bodyPr/>
                    <a:lstStyle/>
                    <a:p>
                      <a:endParaRPr lang="es-ES_tradnl" dirty="0"/>
                    </a:p>
                  </a:txBody>
                  <a:tcPr/>
                </a:tc>
              </a:tr>
            </a:tbl>
          </a:graphicData>
        </a:graphic>
      </p:graphicFrame>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922"/>
          <a:stretch/>
        </p:blipFill>
        <p:spPr bwMode="auto">
          <a:xfrm>
            <a:off x="251520" y="692696"/>
            <a:ext cx="261029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93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283968" y="476672"/>
            <a:ext cx="4464496" cy="5238328"/>
          </a:xfrm>
        </p:spPr>
        <p:txBody>
          <a:bodyPr>
            <a:normAutofit/>
          </a:bodyPr>
          <a:lstStyle/>
          <a:p>
            <a:pPr marL="0" indent="0" algn="ctr">
              <a:buNone/>
            </a:pPr>
            <a:r>
              <a:rPr lang="es-ES_tradnl" sz="4000" b="1" dirty="0" smtClean="0">
                <a:solidFill>
                  <a:schemeClr val="accent1"/>
                </a:solidFill>
                <a:latin typeface="Adobe Myungjo Std M" pitchFamily="18" charset="-128"/>
                <a:ea typeface="Adobe Myungjo Std M" pitchFamily="18" charset="-128"/>
              </a:rPr>
              <a:t>LOGISTICA</a:t>
            </a:r>
          </a:p>
          <a:p>
            <a:pPr marL="0" indent="0">
              <a:buNone/>
            </a:pPr>
            <a:r>
              <a:rPr lang="es-ES_tradnl" sz="2000" dirty="0" smtClean="0">
                <a:latin typeface="Adobe Myungjo Std M" pitchFamily="18" charset="-128"/>
                <a:ea typeface="Adobe Myungjo Std M" pitchFamily="18" charset="-128"/>
              </a:rPr>
              <a:t>La fiesta se hará en un salón de Copacabana llamado «banquete Araceli» ubicado al Frente de Torres, la alquilada de este cuesta $300.000 con 10 mesas, 10 manteles, y 100 sillas, Desde las 7p.m hasta las 2a.m.</a:t>
            </a:r>
          </a:p>
          <a:p>
            <a:pPr marL="0" indent="0">
              <a:buNone/>
            </a:pPr>
            <a:r>
              <a:rPr lang="es-ES_tradnl" sz="2000" dirty="0" smtClean="0">
                <a:latin typeface="Adobe Myungjo Std M" pitchFamily="18" charset="-128"/>
                <a:ea typeface="Adobe Myungjo Std M" pitchFamily="18" charset="-128"/>
              </a:rPr>
              <a:t>La temática será una Noche en la Vegas todo estará acorde para esta ocasión así mimos lo trajes de los invitados.</a:t>
            </a:r>
            <a:endParaRPr lang="es-ES_tradnl" sz="2000" dirty="0">
              <a:latin typeface="Adobe Myungjo Std M" pitchFamily="18" charset="-128"/>
              <a:ea typeface="Adobe Myungjo Std M" pitchFamily="18"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365187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61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332656"/>
            <a:ext cx="7924800" cy="5382344"/>
          </a:xfrm>
        </p:spPr>
        <p:txBody>
          <a:bodyPr>
            <a:normAutofit/>
          </a:bodyPr>
          <a:lstStyle/>
          <a:p>
            <a:pPr marL="0" indent="0" algn="ctr">
              <a:buNone/>
            </a:pPr>
            <a:r>
              <a:rPr lang="es-ES_tradnl" sz="4000" b="1" dirty="0" smtClean="0">
                <a:solidFill>
                  <a:schemeClr val="accent1"/>
                </a:solidFill>
                <a:latin typeface="Adobe Myungjo Std M" pitchFamily="18" charset="-128"/>
                <a:ea typeface="Adobe Myungjo Std M" pitchFamily="18" charset="-128"/>
              </a:rPr>
              <a:t>ARTÍSTICO</a:t>
            </a:r>
          </a:p>
          <a:p>
            <a:pPr marL="0" indent="0">
              <a:buNone/>
            </a:pPr>
            <a:r>
              <a:rPr lang="es-ES_tradnl" sz="2800" dirty="0" smtClean="0">
                <a:latin typeface="Adobe Myungjo Std M" pitchFamily="18" charset="-128"/>
                <a:ea typeface="Adobe Myungjo Std M" pitchFamily="18" charset="-128"/>
              </a:rPr>
              <a:t>Se elaborara un Mapache Vestido Formalmente. Adaptado a la temática planteada.</a:t>
            </a:r>
            <a:endParaRPr lang="es-ES_tradnl" sz="2800" dirty="0">
              <a:latin typeface="Adobe Myungjo Std M" pitchFamily="18" charset="-128"/>
              <a:ea typeface="Adobe Myungjo Std M" pitchFamily="18" charset="-12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4888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0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924800" cy="854968"/>
          </a:xfrm>
        </p:spPr>
        <p:txBody>
          <a:bodyPr/>
          <a:lstStyle/>
          <a:p>
            <a:pPr algn="ctr"/>
            <a:r>
              <a:rPr lang="es-CO" sz="6600" dirty="0" smtClean="0">
                <a:solidFill>
                  <a:schemeClr val="accent4">
                    <a:lumMod val="60000"/>
                    <a:lumOff val="40000"/>
                  </a:schemeClr>
                </a:solidFill>
                <a:latin typeface="Adobe Garamond Pro Bold" pitchFamily="18" charset="0"/>
              </a:rPr>
              <a:t>prom </a:t>
            </a:r>
            <a:r>
              <a:rPr lang="es-CO" sz="6600" dirty="0" smtClean="0">
                <a:solidFill>
                  <a:schemeClr val="accent4">
                    <a:lumMod val="60000"/>
                    <a:lumOff val="40000"/>
                  </a:schemeClr>
                </a:solidFill>
                <a:latin typeface="Adobe Garamond Pro Bold" pitchFamily="18" charset="0"/>
              </a:rPr>
              <a:t>2013 </a:t>
            </a:r>
            <a:endParaRPr lang="es-CO" sz="6600" dirty="0">
              <a:solidFill>
                <a:schemeClr val="accent4">
                  <a:lumMod val="60000"/>
                  <a:lumOff val="40000"/>
                </a:schemeClr>
              </a:solidFill>
              <a:latin typeface="Adobe Garamond Pro Bold" pitchFamily="18" charset="0"/>
            </a:endParaRPr>
          </a:p>
        </p:txBody>
      </p:sp>
      <p:sp>
        <p:nvSpPr>
          <p:cNvPr id="3" name="2 Marcador de contenido"/>
          <p:cNvSpPr>
            <a:spLocks noGrp="1"/>
          </p:cNvSpPr>
          <p:nvPr>
            <p:ph sz="quarter" idx="13"/>
          </p:nvPr>
        </p:nvSpPr>
        <p:spPr>
          <a:xfrm>
            <a:off x="611560" y="1412776"/>
            <a:ext cx="7776864" cy="2016224"/>
          </a:xfrm>
        </p:spPr>
        <p:txBody>
          <a:bodyPr>
            <a:normAutofit/>
          </a:bodyPr>
          <a:lstStyle/>
          <a:p>
            <a:pPr marL="0" indent="0" algn="ctr">
              <a:buNone/>
            </a:pPr>
            <a:r>
              <a:rPr lang="es-CO" sz="2000" dirty="0" smtClean="0">
                <a:latin typeface="Arial Black" pitchFamily="34" charset="0"/>
              </a:rPr>
              <a:t>Todas soñamos con que nuestra despedida del colegio sea la mejor, por eso nuestra idea consta de crear una fiesta inolvidable, donde se convierta en una gran experiencia como uno de nuestros últimos días juntas.</a:t>
            </a:r>
          </a:p>
          <a:p>
            <a:pPr marL="0" indent="0">
              <a:buNone/>
            </a:pPr>
            <a:endParaRPr lang="es-CO" dirty="0" smtClean="0"/>
          </a:p>
          <a:p>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184252"/>
            <a:ext cx="4067944" cy="3050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699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620688"/>
            <a:ext cx="7924800" cy="5094312"/>
          </a:xfrm>
        </p:spPr>
        <p:txBody>
          <a:bodyPr>
            <a:normAutofit/>
          </a:bodyPr>
          <a:lstStyle/>
          <a:p>
            <a:pPr marL="0" indent="0" algn="ctr">
              <a:buNone/>
            </a:pPr>
            <a:r>
              <a:rPr lang="es-ES_tradnl" sz="4000" b="1" dirty="0" smtClean="0">
                <a:solidFill>
                  <a:schemeClr val="accent1"/>
                </a:solidFill>
                <a:latin typeface="Adobe Myungjo Std M" pitchFamily="18" charset="-128"/>
                <a:ea typeface="Adobe Myungjo Std M" pitchFamily="18" charset="-128"/>
              </a:rPr>
              <a:t>BIENVENIDA </a:t>
            </a:r>
            <a:endParaRPr lang="es-ES_tradnl" sz="4000" b="1" dirty="0">
              <a:latin typeface="Adobe Myungjo Std M" pitchFamily="18" charset="-128"/>
              <a:ea typeface="Adobe Myungjo Std M" pitchFamily="18" charset="-128"/>
            </a:endParaRPr>
          </a:p>
          <a:p>
            <a:pPr marL="0" indent="0">
              <a:buNone/>
            </a:pPr>
            <a:r>
              <a:rPr lang="es-ES_tradnl" sz="2400" b="1" dirty="0" smtClean="0">
                <a:latin typeface="Adobe Myungjo Std M" pitchFamily="18" charset="-128"/>
                <a:ea typeface="Adobe Myungjo Std M" pitchFamily="18" charset="-128"/>
              </a:rPr>
              <a:t>Antes del día del evento se tendrá una lista con el nombre de los invitados, a cada alumna del grado 11 se le entregara un sobre el día de la fiesta en el momento de la entrada indicándole el numero de la mesa y con el nombre de las personas que estará acompañándola</a:t>
            </a:r>
            <a:r>
              <a:rPr lang="es-ES_tradnl" sz="2800" b="1" dirty="0" smtClean="0">
                <a:latin typeface="Adobe Myungjo Std M" pitchFamily="18" charset="-128"/>
                <a:ea typeface="Adobe Myungjo Std M" pitchFamily="18" charset="-128"/>
              </a:rPr>
              <a:t>.</a:t>
            </a:r>
          </a:p>
          <a:p>
            <a:pPr marL="0" indent="0" algn="ctr">
              <a:buNone/>
            </a:pPr>
            <a:endParaRPr lang="es-ES_tradnl" sz="4000" b="1" dirty="0" smtClean="0">
              <a:latin typeface="Adobe Myungjo Std M" pitchFamily="18" charset="-128"/>
              <a:ea typeface="Adobe Myungjo Std M"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753036"/>
            <a:ext cx="4139951" cy="310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9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548680"/>
            <a:ext cx="7922840" cy="5166320"/>
          </a:xfrm>
        </p:spPr>
        <p:txBody>
          <a:bodyPr/>
          <a:lstStyle/>
          <a:p>
            <a:pPr marL="0" indent="0" algn="ctr">
              <a:buNone/>
            </a:pPr>
            <a:r>
              <a:rPr lang="es-ES_tradnl" b="1" dirty="0" smtClean="0"/>
              <a:t> </a:t>
            </a:r>
            <a:r>
              <a:rPr lang="es-ES_tradnl" sz="4000" b="1" dirty="0" smtClean="0">
                <a:solidFill>
                  <a:schemeClr val="accent1"/>
                </a:solidFill>
                <a:latin typeface="Adobe Myungjo Std M" pitchFamily="18" charset="-128"/>
                <a:ea typeface="Adobe Myungjo Std M" pitchFamily="18" charset="-128"/>
              </a:rPr>
              <a:t>PLANEACIÓN</a:t>
            </a:r>
          </a:p>
          <a:p>
            <a:pPr marL="0" indent="0">
              <a:buNone/>
            </a:pPr>
            <a:r>
              <a:rPr lang="es-ES_tradnl" sz="2400" b="1" dirty="0" smtClean="0">
                <a:latin typeface="Adobe Myungjo Std M" pitchFamily="18" charset="-128"/>
                <a:ea typeface="Adobe Myungjo Std M" pitchFamily="18" charset="-128"/>
              </a:rPr>
              <a:t>Se contratara una miniteca que acompañe a el evento desde la hora de inicio hasta la hora de finalización ella estará a cargo de la música de la entrada, banquete, Hora loca y  con los accesoritos que se necesiten para dicha fiesta.</a:t>
            </a:r>
            <a:endParaRPr lang="es-ES_tradnl" sz="2400" b="1" dirty="0">
              <a:latin typeface="Adobe Myungjo Std M" pitchFamily="18" charset="-128"/>
              <a:ea typeface="Adobe Myungjo Std M" pitchFamily="18"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364849"/>
            <a:ext cx="2259334" cy="321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32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069673" y="1340768"/>
            <a:ext cx="6860387" cy="4978896"/>
          </a:xfrm>
        </p:spPr>
        <p:txBody>
          <a:bodyPr>
            <a:normAutofit/>
          </a:bodyPr>
          <a:lstStyle/>
          <a:p>
            <a:pPr marL="0" indent="0" algn="ctr">
              <a:buNone/>
            </a:pPr>
            <a:r>
              <a:rPr lang="es-ES_tradnl" sz="4000" b="1" dirty="0" smtClean="0">
                <a:solidFill>
                  <a:schemeClr val="accent2"/>
                </a:solidFill>
                <a:latin typeface="Adobe Myungjo Std M" pitchFamily="18" charset="-128"/>
                <a:ea typeface="Adobe Myungjo Std M" pitchFamily="18" charset="-128"/>
              </a:rPr>
              <a:t>Discurso</a:t>
            </a:r>
          </a:p>
          <a:p>
            <a:pPr marL="0" indent="0" algn="ctr">
              <a:buNone/>
            </a:pPr>
            <a:r>
              <a:rPr lang="es-ES_tradnl" sz="2800" b="1" dirty="0" smtClean="0">
                <a:latin typeface="Adobe Myungjo Std M" pitchFamily="18" charset="-128"/>
                <a:ea typeface="Adobe Myungjo Std M" pitchFamily="18" charset="-128"/>
              </a:rPr>
              <a:t>En este discurso se tendrá en cuenta la bienvenida para los invitados, algunos momentos vividos, algunos agradecimientos a profesores, padres de familia y alumnas que se destacaron por alguna motivo en el Grado 11.</a:t>
            </a:r>
            <a:endParaRPr lang="es-ES_tradnl" sz="2800" b="1" dirty="0">
              <a:latin typeface="Adobe Myungjo Std M" pitchFamily="18" charset="-128"/>
              <a:ea typeface="Adobe Myungjo Std M" pitchFamily="18"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1962169"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1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908720"/>
            <a:ext cx="7924800" cy="4806280"/>
          </a:xfrm>
        </p:spPr>
        <p:txBody>
          <a:bodyPr>
            <a:normAutofit/>
          </a:bodyPr>
          <a:lstStyle/>
          <a:p>
            <a:pPr marL="0" indent="0" algn="ctr">
              <a:buNone/>
            </a:pPr>
            <a:r>
              <a:rPr lang="es-ES_tradnl" sz="4000" b="1" dirty="0" smtClean="0">
                <a:solidFill>
                  <a:schemeClr val="accent2"/>
                </a:solidFill>
                <a:latin typeface="Adobe Myungjo Std M" pitchFamily="18" charset="-128"/>
                <a:ea typeface="Adobe Myungjo Std M" pitchFamily="18" charset="-128"/>
              </a:rPr>
              <a:t>LOGO</a:t>
            </a:r>
          </a:p>
          <a:p>
            <a:pPr marL="0" indent="0">
              <a:buNone/>
            </a:pPr>
            <a:r>
              <a:rPr lang="es-ES_tradnl" sz="2800" b="1" dirty="0" smtClean="0">
                <a:latin typeface="Adobe Myungjo Std M" pitchFamily="18" charset="-128"/>
                <a:ea typeface="Adobe Myungjo Std M" pitchFamily="18" charset="-128"/>
              </a:rPr>
              <a:t>Este logo esta inspirado en la temática de la fiesta, Un mapache es una persona viva y astuta por eso se quiso incluir como nuestro logo.</a:t>
            </a:r>
            <a:endParaRPr lang="es-ES_tradnl" sz="2800" b="1" dirty="0">
              <a:latin typeface="Adobe Myungjo Std M" pitchFamily="18" charset="-128"/>
              <a:ea typeface="Adobe Myungjo Std M" pitchFamily="18"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120" y="3212976"/>
            <a:ext cx="4067944" cy="319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6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764704"/>
            <a:ext cx="7924800" cy="4950296"/>
          </a:xfrm>
        </p:spPr>
        <p:txBody>
          <a:bodyPr>
            <a:normAutofit/>
          </a:bodyPr>
          <a:lstStyle/>
          <a:p>
            <a:pPr marL="0" indent="0" algn="ctr">
              <a:buNone/>
            </a:pPr>
            <a:r>
              <a:rPr lang="es-ES_tradnl" sz="4000" b="1" dirty="0" smtClean="0">
                <a:solidFill>
                  <a:schemeClr val="accent2"/>
                </a:solidFill>
                <a:latin typeface="Adobe Myungjo Std M" pitchFamily="18" charset="-128"/>
                <a:ea typeface="Adobe Myungjo Std M" pitchFamily="18" charset="-128"/>
              </a:rPr>
              <a:t> MERCADEO</a:t>
            </a:r>
          </a:p>
          <a:p>
            <a:pPr marL="0" indent="0">
              <a:buNone/>
            </a:pPr>
            <a:r>
              <a:rPr lang="es-ES_tradnl" sz="2800" dirty="0" smtClean="0">
                <a:latin typeface="Adobe Myungjo Std M" pitchFamily="18" charset="-128"/>
                <a:ea typeface="Adobe Myungjo Std M" pitchFamily="18" charset="-128"/>
              </a:rPr>
              <a:t>En este se creara una cartelera donde se anuncie la fecha de la fiesta, el horario, el traje, cuantos invitados por persona, el valor de la entrada por invitado y el lugar donde se realizara el acto.</a:t>
            </a:r>
            <a:endParaRPr lang="es-ES_tradnl" sz="2800" dirty="0">
              <a:latin typeface="Adobe Myungjo Std M" pitchFamily="18" charset="-128"/>
              <a:ea typeface="Adobe Myungjo Std M" pitchFamily="18" charset="-12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356992"/>
            <a:ext cx="2721272" cy="33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313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2332"/>
            <a:ext cx="6874296" cy="6120680"/>
          </a:xfrm>
        </p:spPr>
        <p:txBody>
          <a:bodyPr>
            <a:normAutofit/>
          </a:bodyPr>
          <a:lstStyle/>
          <a:p>
            <a:pPr marL="0" indent="0" algn="ctr">
              <a:buNone/>
            </a:pPr>
            <a:r>
              <a:rPr lang="es-ES_tradnl" sz="3200" b="1" dirty="0" smtClean="0">
                <a:solidFill>
                  <a:schemeClr val="accent2"/>
                </a:solidFill>
                <a:latin typeface="Adobe Myungjo Std M" pitchFamily="18" charset="-128"/>
                <a:ea typeface="Adobe Myungjo Std M" pitchFamily="18" charset="-128"/>
              </a:rPr>
              <a:t>FINANZAS</a:t>
            </a:r>
          </a:p>
          <a:p>
            <a:pPr marL="0" indent="0">
              <a:buNone/>
            </a:pPr>
            <a:r>
              <a:rPr lang="es-ES_tradnl" sz="1600" dirty="0" smtClean="0">
                <a:latin typeface="Adobe Myungjo Std M" pitchFamily="18" charset="-128"/>
                <a:ea typeface="Adobe Myungjo Std M" pitchFamily="18" charset="-128"/>
              </a:rPr>
              <a:t>-Se cuenta con un capital de $1`000.000 de este saldrá $300.000 para el salón que esta dotado ya con 10 mesas, 10 manteles y 100 sillas; $500.000 para los materiales de la cena y sobran $200.000 para abonar en la miniteca.</a:t>
            </a:r>
          </a:p>
          <a:p>
            <a:pPr marL="0" indent="0">
              <a:buNone/>
            </a:pPr>
            <a:r>
              <a:rPr lang="es-ES_tradnl" sz="1600" dirty="0" smtClean="0">
                <a:latin typeface="Adobe Myungjo Std M" pitchFamily="18" charset="-128"/>
                <a:ea typeface="Adobe Myungjo Std M" pitchFamily="18" charset="-128"/>
              </a:rPr>
              <a:t>-Para recoger mas fondos la entrada de cada invitado es a $4.000 Y serán 60 invitados esto nos da un total de $240.000, esto se invertirá $100.000 para la miniteca y $140.000 el licor y los materiales para el coctel.</a:t>
            </a:r>
          </a:p>
          <a:p>
            <a:pPr marL="0" indent="0">
              <a:buNone/>
            </a:pPr>
            <a:r>
              <a:rPr lang="es-ES_tradnl" sz="1600" dirty="0" smtClean="0">
                <a:latin typeface="Adobe Myungjo Std M" pitchFamily="18" charset="-128"/>
                <a:ea typeface="Adobe Myungjo Std M" pitchFamily="18" charset="-128"/>
              </a:rPr>
              <a:t>-Para poder Contar con mas fondos y distribuirlos en la Decoración, en papelería, pastelería y en recordatorios Se harán respectivamente 2 rifas. La primera consiste en rifar una Tablet que su valor original es de $200.000 y la boleta se hará por $1.500 y cada alumna del Grado once venderá 20 boletas para recoger un total de $600.000 Y quedar con una ganancia de $400.000. La segunda rifa consiste en Una PIZZA con gaseosa Que esta cuesta Originalmente $30.000 y cada alumna del </a:t>
            </a:r>
            <a:r>
              <a:rPr lang="es-ES_tradnl" sz="1600" dirty="0">
                <a:latin typeface="Adobe Myungjo Std M" pitchFamily="18" charset="-128"/>
                <a:ea typeface="Adobe Myungjo Std M" pitchFamily="18" charset="-128"/>
              </a:rPr>
              <a:t>G</a:t>
            </a:r>
            <a:r>
              <a:rPr lang="es-ES_tradnl" sz="1600" dirty="0" smtClean="0">
                <a:latin typeface="Adobe Myungjo Std M" pitchFamily="18" charset="-128"/>
                <a:ea typeface="Adobe Myungjo Std M" pitchFamily="18" charset="-128"/>
              </a:rPr>
              <a:t>rado once  venderá 20 boletas por el valor de 500 c/u para recoger un total de $200.000 quedando con una ganancia de $170.000 o si es posible vender la boleta a $1.000 y recoger $400.000 quedando con una ganancia de $370.000</a:t>
            </a:r>
            <a:endParaRPr lang="es-ES_tradnl" sz="1200" dirty="0" smtClean="0">
              <a:latin typeface="Adobe Myungjo Std M" pitchFamily="18" charset="-128"/>
              <a:ea typeface="Adobe Myungjo Std M" pitchFamily="18" charset="-128"/>
            </a:endParaRPr>
          </a:p>
          <a:p>
            <a:pPr marL="0" indent="0">
              <a:buNone/>
            </a:pPr>
            <a:endParaRPr lang="es-ES_tradnl" sz="1200" dirty="0">
              <a:latin typeface="Adobe Myungjo Std M" pitchFamily="18" charset="-128"/>
              <a:ea typeface="Adobe Myungjo Std M" pitchFamily="18"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296" y="4612456"/>
            <a:ext cx="2267744" cy="226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27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7" y="787109"/>
            <a:ext cx="5040561" cy="5355146"/>
          </a:xfrm>
        </p:spPr>
        <p:txBody>
          <a:bodyPr>
            <a:normAutofit/>
          </a:bodyPr>
          <a:lstStyle/>
          <a:p>
            <a:pPr marL="0" indent="0" algn="ctr">
              <a:buNone/>
            </a:pPr>
            <a:r>
              <a:rPr lang="es-ES_tradnl" sz="4000" b="1" dirty="0" smtClean="0">
                <a:solidFill>
                  <a:schemeClr val="accent1"/>
                </a:solidFill>
                <a:latin typeface="Adobe Myungjo Std M" pitchFamily="18" charset="-128"/>
                <a:ea typeface="Adobe Myungjo Std M" pitchFamily="18" charset="-128"/>
              </a:rPr>
              <a:t>INVESTIGACIÓN</a:t>
            </a:r>
          </a:p>
          <a:p>
            <a:pPr marL="0" indent="0">
              <a:buNone/>
            </a:pPr>
            <a:r>
              <a:rPr lang="es-ES_tradnl" sz="2400" dirty="0" smtClean="0">
                <a:latin typeface="Adobe Myungjo Std M" pitchFamily="18" charset="-128"/>
                <a:ea typeface="Adobe Myungjo Std M" pitchFamily="18" charset="-128"/>
              </a:rPr>
              <a:t>Se hará una investigación de cada alumna de once con una anécdota vivida, el apodo y una foto de ella donde se contara y se mostrara un video esa noche. También de recordatoria se mandara a organizar el Diario donde se encuentra los momentos mas significativos de Décimo y Once.</a:t>
            </a:r>
            <a:endParaRPr lang="es-ES_tradnl" sz="2400" dirty="0">
              <a:latin typeface="Adobe Myungjo Std M" pitchFamily="18" charset="-128"/>
              <a:ea typeface="Adobe Myungjo Std M" pitchFamily="18"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4744"/>
            <a:ext cx="3571342" cy="46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928910"/>
      </p:ext>
    </p:extLst>
  </p:cSld>
  <p:clrMapOvr>
    <a:masterClrMapping/>
  </p:clrMapOvr>
</p:sld>
</file>

<file path=ppt/theme/theme1.xml><?xml version="1.0" encoding="utf-8"?>
<a:theme xmlns:a="http://schemas.openxmlformats.org/drawingml/2006/main" name="Horizont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122</TotalTime>
  <Words>676</Words>
  <Application>Microsoft Office PowerPoint</Application>
  <PresentationFormat>Presentación en pantalla (4:3)</PresentationFormat>
  <Paragraphs>35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Horizonte</vt:lpstr>
      <vt:lpstr>PROM 2013 </vt:lpstr>
      <vt:lpstr>prom 2013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 2013 </dc:title>
  <dc:creator>Camila</dc:creator>
  <cp:lastModifiedBy>WinuE</cp:lastModifiedBy>
  <cp:revision>13</cp:revision>
  <dcterms:created xsi:type="dcterms:W3CDTF">2013-04-09T01:47:24Z</dcterms:created>
  <dcterms:modified xsi:type="dcterms:W3CDTF">2013-04-20T21:37:45Z</dcterms:modified>
</cp:coreProperties>
</file>